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7" r:id="rId4"/>
    <p:sldId id="276" r:id="rId5"/>
    <p:sldId id="307" r:id="rId6"/>
    <p:sldId id="322" r:id="rId7"/>
    <p:sldId id="323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295" r:id="rId16"/>
    <p:sldId id="305" r:id="rId17"/>
    <p:sldId id="321" r:id="rId18"/>
    <p:sldId id="320" r:id="rId19"/>
    <p:sldId id="318" r:id="rId20"/>
    <p:sldId id="298" r:id="rId21"/>
    <p:sldId id="319" r:id="rId22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8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09432E7-4A8F-D445-A764-A14EA7C57E54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6411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BF7AF8E9-4E11-924F-989B-F8909ED8E7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8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A926B2-16B5-4E61-AD05-70A97EA41BC0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53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2859641C-0B0B-8B44-8680-BD43634CE1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31321" y="599440"/>
            <a:ext cx="3826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FE Strategy</a:t>
            </a:r>
          </a:p>
        </p:txBody>
      </p:sp>
    </p:spTree>
    <p:extLst>
      <p:ext uri="{BB962C8B-B14F-4D97-AF65-F5344CB8AC3E}">
        <p14:creationId xmlns:p14="http://schemas.microsoft.com/office/powerpoint/2010/main" val="407679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E2B3-8BEF-439C-A46F-EBBD465EDF1E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0B98-DBC1-4C55-B0B2-AE8A2016DD4B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929CB-21BE-4D03-923F-52C615E9F1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2420938"/>
            <a:ext cx="3889375" cy="410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2420938"/>
            <a:ext cx="3889375" cy="410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0425-4AA9-4F75-ADA1-894FF99D328E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09C9-C705-443A-A22B-D6A8A5D99E34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4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B5B2-0252-4AAF-9A70-377B060F24CB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0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C7CE-9E29-4D36-93AA-46EF572DEF4D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90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552E-7DEA-4B58-8086-FE40090959D8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8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3967-0542-4139-B93C-66CA1A82D782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8D389-EA34-42F5-BFD7-244A55B876CB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point slides revised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48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E13F7-DE30-427B-B923-05B54100864D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7D6D1-AAC0-435B-885D-623CDFDF7591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8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52370-9998-49A0-918C-EA252934307A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47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62FD4-258D-4D3F-9331-1728DE7F979C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80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807B-3EDE-460D-B76E-9D8272FC6F0B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6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1FBD6-0007-4FAE-820D-40D18A01E81E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A574-D427-4045-9DD2-1C7A7B3483B4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48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6798-D38B-4E87-91CE-296A828C684A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0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6F440-72D2-46DF-BCB0-6109EA45B663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90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E507B-3E86-412F-90D1-6D9FAF74205E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B661-25C1-4FD6-B4F4-BD56E73BF659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CBE3B-8541-4BBD-AB77-045339914B41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8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9C7E-D4F0-416F-9FB6-E5631B69E76F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5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053C-DD90-4990-A19B-DAA2FCA9CCC7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8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CCC70-CCBB-488F-AFF1-A24CC2BA0785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47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A418-2E3A-4D4C-A7E8-3ED7C8A5EE7B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80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BA5C5-A178-454B-ADFB-B8E418A0CDE2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6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7360"/>
            <a:ext cx="4338320" cy="95027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FE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2859641C-0B0B-8B44-8680-BD43634CE1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9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9CC5-D80E-4732-92DC-F096DEAEF78F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0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F818-88AE-4642-B0C3-7E988B66C385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EF28-8D78-4DE7-AD38-D336B90B5754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BF75-2FA3-416C-AE5B-B9B7963311ED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4A7A4-5EFE-40BA-8624-0A7BFB16207C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4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938C1-8153-4911-9D2E-CA3E3D096200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point slides revised.pd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  <p:sldLayoutId id="2147483686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9F051-C5F3-43DD-A73D-ED3C80189D91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AA94B-BFAD-42A2-A1A9-016E210E9741}" type="datetime1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641C-0B0B-8B44-8680-BD43634CE1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0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jpeg"/><Relationship Id="rId5" Type="http://schemas.openxmlformats.org/officeDocument/2006/relationships/hyperlink" Target="http://www.nidirect.gov.uk/careers" TargetMode="Externa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://www.nidirect.gov.uk/careers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hyperlink" Target="http://www.nidirect.gov.uk/articles/subject-choices-year-1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9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jpeg"/><Relationship Id="rId5" Type="http://schemas.openxmlformats.org/officeDocument/2006/relationships/image" Target="../media/image18.png"/><Relationship Id="rId4" Type="http://schemas.openxmlformats.org/officeDocument/2006/relationships/hyperlink" Target="http://www.nidirect.gov.uk/career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8" y="4433455"/>
            <a:ext cx="8229600" cy="1684102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cs typeface="Arial" pitchFamily="34" charset="0"/>
              </a:rPr>
              <a:t>Year 10 – Choosing GCSE Subjects</a:t>
            </a:r>
            <a:r>
              <a:rPr lang="en-US" sz="6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6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cs typeface="Arial" pitchFamily="34" charset="0"/>
              </a:rPr>
              <a:t/>
            </a:r>
            <a:br>
              <a:rPr lang="en-US" sz="4000" b="1" dirty="0" smtClean="0">
                <a:cs typeface="Arial" pitchFamily="34" charset="0"/>
              </a:rPr>
            </a:br>
            <a:r>
              <a:rPr lang="en-US" b="1" dirty="0" smtClean="0">
                <a:cs typeface="Arial" pitchFamily="34" charset="0"/>
              </a:rPr>
              <a:t>Careers Service</a:t>
            </a:r>
            <a:r>
              <a:rPr lang="en-US" sz="6600" b="1" dirty="0" smtClean="0">
                <a:cs typeface="Arial" pitchFamily="34" charset="0"/>
              </a:rPr>
              <a:t/>
            </a:r>
            <a:br>
              <a:rPr lang="en-US" sz="6600" b="1" dirty="0" smtClean="0">
                <a:cs typeface="Arial" pitchFamily="34" charset="0"/>
              </a:rPr>
            </a:br>
            <a:r>
              <a:rPr lang="en-US" sz="4000" dirty="0" smtClean="0">
                <a:cs typeface="Arial" pitchFamily="34" charset="0"/>
              </a:rPr>
              <a:t>Colleen McGaughey </a:t>
            </a:r>
            <a:br>
              <a:rPr lang="en-US" sz="4000" dirty="0" smtClean="0">
                <a:cs typeface="Arial" pitchFamily="34" charset="0"/>
              </a:rPr>
            </a:br>
            <a:r>
              <a:rPr lang="en-US" sz="4000" dirty="0" smtClean="0">
                <a:cs typeface="Arial" pitchFamily="34" charset="0"/>
              </a:rPr>
              <a:t>Careers Adviser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latin typeface="Arial" pitchFamily="34" charset="0"/>
                <a:cs typeface="Arial" pitchFamily="34" charset="0"/>
              </a:rPr>
            </a:b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30994" y="6492875"/>
            <a:ext cx="2133600" cy="365125"/>
          </a:xfrm>
        </p:spPr>
        <p:txBody>
          <a:bodyPr/>
          <a:lstStyle/>
          <a:p>
            <a:fld id="{2859641C-0B0B-8B44-8680-BD43634CE161}" type="slidenum">
              <a:rPr lang="en-US" smtClean="0">
                <a:solidFill>
                  <a:srgbClr val="FF0000"/>
                </a:solidFill>
              </a:rPr>
              <a:pPr/>
              <a:t>1</a:t>
            </a:fld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2342825\Desktop\Presentations\DfE CSNI Banner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6"/>
    </mc:Choice>
    <mc:Fallback>
      <p:transition spd="slow" advTm="1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7" name="Rectangle 7"/>
          <p:cNvSpPr>
            <a:spLocks noGrp="1" noChangeArrowheads="1"/>
          </p:cNvSpPr>
          <p:nvPr>
            <p:ph type="title"/>
          </p:nvPr>
        </p:nvSpPr>
        <p:spPr>
          <a:xfrm>
            <a:off x="467544" y="1797885"/>
            <a:ext cx="793115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Key Points To Consider</a:t>
            </a:r>
          </a:p>
        </p:txBody>
      </p:sp>
      <p:sp>
        <p:nvSpPr>
          <p:cNvPr id="51712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776748" y="2754313"/>
            <a:ext cx="7621946" cy="4103687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EC2DA"/>
              </a:buClr>
              <a:buFont typeface="Wingdings" pitchFamily="2" charset="2"/>
              <a:buChar char="Ø"/>
            </a:pPr>
            <a:r>
              <a:rPr lang="en-GB" sz="2600" dirty="0">
                <a:solidFill>
                  <a:schemeClr val="tx1"/>
                </a:solidFill>
              </a:rPr>
              <a:t>I’m good at everything, all my teachers want me to pick their </a:t>
            </a:r>
            <a:r>
              <a:rPr lang="en-GB" sz="2600" dirty="0" smtClean="0">
                <a:solidFill>
                  <a:schemeClr val="tx1"/>
                </a:solidFill>
              </a:rPr>
              <a:t>subject.</a:t>
            </a:r>
            <a:endParaRPr lang="en-GB" sz="2600" dirty="0">
              <a:solidFill>
                <a:schemeClr val="tx1"/>
              </a:solidFill>
            </a:endParaRP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r>
              <a:rPr lang="en-GB" sz="2600" b="1" dirty="0"/>
              <a:t>But what are your favourite </a:t>
            </a:r>
            <a:r>
              <a:rPr lang="en-GB" sz="2600" b="1" dirty="0" smtClean="0"/>
              <a:t>subjects? Choose the subjects you enjoy the most.</a:t>
            </a:r>
            <a:endParaRPr lang="en-GB" sz="2600" b="1" dirty="0"/>
          </a:p>
          <a:p>
            <a:pPr>
              <a:buClr>
                <a:srgbClr val="3333FF"/>
              </a:buClr>
              <a:buFont typeface="Wingdings" pitchFamily="2" charset="2"/>
              <a:buNone/>
            </a:pPr>
            <a:endParaRPr lang="en-GB" sz="2600" b="1" dirty="0" smtClean="0"/>
          </a:p>
          <a:p>
            <a:pPr>
              <a:buClr>
                <a:srgbClr val="3333FF"/>
              </a:buClr>
              <a:buFont typeface="Wingdings" pitchFamily="2" charset="2"/>
              <a:buNone/>
            </a:pPr>
            <a:endParaRPr lang="en-GB" sz="2600" b="1" dirty="0"/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r>
              <a:rPr lang="en-GB" sz="2600" dirty="0">
                <a:solidFill>
                  <a:schemeClr val="tx1"/>
                </a:solidFill>
              </a:rPr>
              <a:t>I’m going to do </a:t>
            </a:r>
            <a:r>
              <a:rPr lang="en-GB" sz="2600" i="1" dirty="0">
                <a:solidFill>
                  <a:schemeClr val="tx1"/>
                </a:solidFill>
              </a:rPr>
              <a:t>History</a:t>
            </a:r>
            <a:r>
              <a:rPr lang="en-GB" sz="2600" dirty="0">
                <a:solidFill>
                  <a:schemeClr val="tx1"/>
                </a:solidFill>
              </a:rPr>
              <a:t> as I enjoy </a:t>
            </a:r>
            <a:r>
              <a:rPr lang="en-GB" sz="2600" dirty="0" smtClean="0">
                <a:solidFill>
                  <a:schemeClr val="tx1"/>
                </a:solidFill>
              </a:rPr>
              <a:t>it.</a:t>
            </a:r>
            <a:endParaRPr lang="en-GB" sz="2600" dirty="0">
              <a:solidFill>
                <a:schemeClr val="tx1"/>
              </a:solidFill>
            </a:endParaRP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r>
              <a:rPr lang="en-GB" sz="2600" b="1" dirty="0"/>
              <a:t>Check course content – it could be quite different at </a:t>
            </a:r>
            <a:r>
              <a:rPr lang="en-GB" sz="2600" b="1" dirty="0" smtClean="0"/>
              <a:t>GCSE</a:t>
            </a: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endParaRPr lang="en-GB" sz="2600" b="1" dirty="0" smtClean="0"/>
          </a:p>
          <a:p>
            <a:pPr>
              <a:buClr>
                <a:srgbClr val="3333FF"/>
              </a:buClr>
              <a:buNone/>
            </a:pPr>
            <a:endParaRPr lang="en-GB" sz="2600" b="1" dirty="0" smtClean="0"/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r>
              <a:rPr lang="en-GB" sz="2600" dirty="0" smtClean="0">
                <a:solidFill>
                  <a:schemeClr val="tx1"/>
                </a:solidFill>
              </a:rPr>
              <a:t>I’m going to do </a:t>
            </a:r>
            <a:r>
              <a:rPr lang="en-GB" sz="2600" i="1" dirty="0" smtClean="0">
                <a:solidFill>
                  <a:schemeClr val="tx1"/>
                </a:solidFill>
              </a:rPr>
              <a:t>Geography</a:t>
            </a:r>
            <a:r>
              <a:rPr lang="en-GB" sz="2600" dirty="0" smtClean="0">
                <a:solidFill>
                  <a:schemeClr val="tx1"/>
                </a:solidFill>
              </a:rPr>
              <a:t> – I like my teacher.</a:t>
            </a: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r>
              <a:rPr lang="en-GB" sz="2600" b="1" dirty="0" smtClean="0"/>
              <a:t>You may have a new teacher next year !</a:t>
            </a:r>
          </a:p>
          <a:p>
            <a:pPr>
              <a:buClr>
                <a:srgbClr val="3333FF"/>
              </a:buClr>
              <a:buNone/>
            </a:pPr>
            <a:endParaRPr lang="en-GB" sz="2000" dirty="0" smtClean="0"/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endParaRPr lang="en-GB" sz="2000" dirty="0"/>
          </a:p>
        </p:txBody>
      </p:sp>
      <p:pic>
        <p:nvPicPr>
          <p:cNvPr id="4" name="Picture 3" descr="C:\Users\2342825\Desktop\Presentations\DfE CSNI Banner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43346"/>
            <a:ext cx="8368145" cy="135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7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7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7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7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7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7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7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7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7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7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7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71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712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73040" y="1867062"/>
            <a:ext cx="7797917" cy="439102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3333FF"/>
              </a:buClr>
              <a:buFont typeface="Wingdings" pitchFamily="2" charset="2"/>
              <a:buNone/>
            </a:pPr>
            <a:endParaRPr lang="en-GB" sz="2000" dirty="0" smtClean="0"/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1"/>
                </a:solidFill>
              </a:rPr>
              <a:t>I’m taking </a:t>
            </a:r>
            <a:r>
              <a:rPr lang="en-GB" sz="2400" i="1" dirty="0" smtClean="0">
                <a:solidFill>
                  <a:schemeClr val="tx1"/>
                </a:solidFill>
              </a:rPr>
              <a:t>French</a:t>
            </a:r>
            <a:r>
              <a:rPr lang="en-GB" sz="2400" dirty="0" smtClean="0">
                <a:solidFill>
                  <a:schemeClr val="tx1"/>
                </a:solidFill>
              </a:rPr>
              <a:t> because my friend is.</a:t>
            </a: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r>
              <a:rPr lang="en-GB" sz="2400" b="1" dirty="0" smtClean="0"/>
              <a:t>Choose subjects you will like – friends can change. You might be in different classes if a lot of people choose that subject.</a:t>
            </a:r>
          </a:p>
          <a:p>
            <a:pPr>
              <a:buClr>
                <a:srgbClr val="3333FF"/>
              </a:buClr>
              <a:buFont typeface="Wingdings" pitchFamily="2" charset="2"/>
              <a:buNone/>
            </a:pPr>
            <a:endParaRPr lang="en-GB" sz="2400" dirty="0" smtClean="0"/>
          </a:p>
          <a:p>
            <a:pPr>
              <a:buClr>
                <a:srgbClr val="3333FF"/>
              </a:buClr>
              <a:buFont typeface="Wingdings" pitchFamily="2" charset="2"/>
              <a:buNone/>
            </a:pPr>
            <a:endParaRPr lang="en-GB" sz="2400" dirty="0"/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1"/>
                </a:solidFill>
              </a:rPr>
              <a:t>My </a:t>
            </a:r>
            <a:r>
              <a:rPr lang="en-GB" sz="2400" dirty="0">
                <a:solidFill>
                  <a:schemeClr val="tx1"/>
                </a:solidFill>
              </a:rPr>
              <a:t>sister told me to take </a:t>
            </a:r>
            <a:r>
              <a:rPr lang="en-GB" sz="2400" i="1" dirty="0">
                <a:solidFill>
                  <a:schemeClr val="tx1"/>
                </a:solidFill>
              </a:rPr>
              <a:t>Music</a:t>
            </a:r>
            <a:r>
              <a:rPr lang="en-GB" sz="2400" dirty="0">
                <a:solidFill>
                  <a:schemeClr val="tx1"/>
                </a:solidFill>
              </a:rPr>
              <a:t> - she loved it!</a:t>
            </a: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r>
              <a:rPr lang="en-GB" sz="2400" b="1" dirty="0"/>
              <a:t>You may be very different- pick subjects that interest </a:t>
            </a:r>
            <a:r>
              <a:rPr lang="en-GB" sz="2400" b="1" dirty="0" smtClean="0"/>
              <a:t>you.</a:t>
            </a:r>
          </a:p>
          <a:p>
            <a:pPr>
              <a:buClr>
                <a:srgbClr val="3333FF"/>
              </a:buClr>
              <a:buNone/>
            </a:pPr>
            <a:endParaRPr lang="en-GB" sz="2400" dirty="0" smtClean="0"/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endParaRPr lang="en-GB" sz="2400" dirty="0" smtClean="0"/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r>
              <a:rPr lang="en-GB" sz="2400" dirty="0" smtClean="0">
                <a:solidFill>
                  <a:schemeClr val="tx1"/>
                </a:solidFill>
              </a:rPr>
              <a:t>I’d love </a:t>
            </a:r>
            <a:r>
              <a:rPr lang="en-GB" sz="2400" dirty="0" smtClean="0">
                <a:solidFill>
                  <a:schemeClr val="tx1"/>
                </a:solidFill>
              </a:rPr>
              <a:t>to do </a:t>
            </a:r>
            <a:r>
              <a:rPr lang="en-GB" sz="2400" i="1" dirty="0" smtClean="0">
                <a:solidFill>
                  <a:schemeClr val="tx1"/>
                </a:solidFill>
              </a:rPr>
              <a:t>Engineering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but worry that it’s a boys subject.</a:t>
            </a:r>
          </a:p>
          <a:p>
            <a:pPr>
              <a:buClr>
                <a:srgbClr val="3333FF"/>
              </a:buClr>
              <a:buFont typeface="Wingdings" pitchFamily="2" charset="2"/>
              <a:buChar char="ü"/>
            </a:pPr>
            <a:r>
              <a:rPr lang="en-GB" sz="2400" b="1" dirty="0" smtClean="0"/>
              <a:t>There’s no such thing as boys or girls subjects.    </a:t>
            </a:r>
          </a:p>
          <a:p>
            <a:pPr>
              <a:buClr>
                <a:srgbClr val="3333FF"/>
              </a:buClr>
              <a:buNone/>
            </a:pPr>
            <a:endParaRPr lang="en-GB" sz="2000" dirty="0"/>
          </a:p>
          <a:p>
            <a:pPr>
              <a:buNone/>
            </a:pPr>
            <a:endParaRPr lang="en-GB" sz="2000" dirty="0"/>
          </a:p>
        </p:txBody>
      </p:sp>
      <p:pic>
        <p:nvPicPr>
          <p:cNvPr id="3" name="Picture 2" descr="C:\Users\2342825\Desktop\Presentations\DfE CSNI Banner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9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9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9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9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9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9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9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9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9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9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9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1917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974255"/>
            <a:ext cx="793115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/>
              <a:t>But I am only Year 10….</a:t>
            </a:r>
            <a:br>
              <a:rPr lang="en-GB" sz="3200" b="1" dirty="0"/>
            </a:br>
            <a:r>
              <a:rPr lang="en-GB" sz="3200" b="1" dirty="0"/>
              <a:t>I have no idea about what I want to be!</a:t>
            </a:r>
          </a:p>
        </p:txBody>
      </p:sp>
      <p:pic>
        <p:nvPicPr>
          <p:cNvPr id="521220" name="Picture 4" descr="istockphoto_10643643-panic-turke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030417" y="4796879"/>
            <a:ext cx="1656309" cy="1656309"/>
          </a:xfrm>
          <a:noFill/>
          <a:ln/>
        </p:spPr>
      </p:pic>
      <p:sp>
        <p:nvSpPr>
          <p:cNvPr id="521222" name="Rectangle 6"/>
          <p:cNvSpPr>
            <a:spLocks noChangeArrowheads="1"/>
          </p:cNvSpPr>
          <p:nvPr/>
        </p:nvSpPr>
        <p:spPr bwMode="auto">
          <a:xfrm>
            <a:off x="755576" y="3008712"/>
            <a:ext cx="7633022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400" b="0" dirty="0" smtClean="0">
                <a:solidFill>
                  <a:schemeClr val="tx1"/>
                </a:solidFill>
              </a:rPr>
              <a:t>You </a:t>
            </a:r>
            <a:r>
              <a:rPr lang="en-GB" sz="2400" b="0" dirty="0">
                <a:solidFill>
                  <a:schemeClr val="tx1"/>
                </a:solidFill>
              </a:rPr>
              <a:t>don’t have to know what you want to </a:t>
            </a:r>
          </a:p>
          <a:p>
            <a:pPr>
              <a:buClr>
                <a:srgbClr val="0EC2DA"/>
              </a:buClr>
            </a:pP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smtClean="0">
                <a:solidFill>
                  <a:schemeClr val="tx1"/>
                </a:solidFill>
              </a:rPr>
              <a:t>   </a:t>
            </a:r>
            <a:r>
              <a:rPr lang="en-GB" sz="2400" b="0" dirty="0">
                <a:solidFill>
                  <a:schemeClr val="tx1"/>
                </a:solidFill>
              </a:rPr>
              <a:t>be right now.</a:t>
            </a: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sz="2400" b="0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400" b="0" dirty="0">
                <a:solidFill>
                  <a:schemeClr val="tx1"/>
                </a:solidFill>
              </a:rPr>
              <a:t>Think about what kind of jobs each subject will be    </a:t>
            </a:r>
          </a:p>
          <a:p>
            <a:pPr>
              <a:buClr>
                <a:srgbClr val="0EC2DA"/>
              </a:buClr>
            </a:pP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 smtClean="0">
                <a:solidFill>
                  <a:schemeClr val="tx1"/>
                </a:solidFill>
              </a:rPr>
              <a:t>   </a:t>
            </a:r>
            <a:r>
              <a:rPr lang="en-GB" sz="2400" b="0" dirty="0">
                <a:solidFill>
                  <a:schemeClr val="tx1"/>
                </a:solidFill>
              </a:rPr>
              <a:t>useful for.</a:t>
            </a: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sz="2400" b="0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400" b="0" dirty="0">
                <a:solidFill>
                  <a:schemeClr val="tx1"/>
                </a:solidFill>
              </a:rPr>
              <a:t>Will I get good grades by studying that subject?</a:t>
            </a: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sz="2400" b="0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400" b="0" dirty="0">
                <a:solidFill>
                  <a:schemeClr val="tx1"/>
                </a:solidFill>
              </a:rPr>
              <a:t>Will I </a:t>
            </a:r>
            <a:r>
              <a:rPr lang="en-GB" sz="2400" dirty="0">
                <a:solidFill>
                  <a:schemeClr val="tx1"/>
                </a:solidFill>
              </a:rPr>
              <a:t>ENJOY</a:t>
            </a:r>
            <a:r>
              <a:rPr lang="en-GB" sz="2400" b="0" dirty="0">
                <a:solidFill>
                  <a:schemeClr val="tx1"/>
                </a:solidFill>
              </a:rPr>
              <a:t> it?</a:t>
            </a:r>
          </a:p>
        </p:txBody>
      </p:sp>
      <p:pic>
        <p:nvPicPr>
          <p:cNvPr id="5" name="Picture 4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385791"/>
            <a:ext cx="8368145" cy="143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7"/>
    </mc:Choice>
    <mc:Fallback>
      <p:transition spd="slow" advTm="4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12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8" name="Rectangle 22"/>
          <p:cNvSpPr>
            <a:spLocks noGrp="1" noChangeArrowheads="1"/>
          </p:cNvSpPr>
          <p:nvPr>
            <p:ph type="title"/>
          </p:nvPr>
        </p:nvSpPr>
        <p:spPr>
          <a:xfrm>
            <a:off x="1579356" y="1755543"/>
            <a:ext cx="3545199" cy="2101697"/>
          </a:xfrm>
          <a:noFill/>
        </p:spPr>
        <p:txBody>
          <a:bodyPr/>
          <a:lstStyle/>
          <a:p>
            <a:pPr eaLnBrk="1" hangingPunct="1"/>
            <a:r>
              <a:rPr lang="en-GB" sz="2800" b="1" dirty="0" smtClean="0">
                <a:solidFill>
                  <a:schemeClr val="tx1"/>
                </a:solidFill>
              </a:rPr>
              <a:t>If you do not have any career ideas…</a:t>
            </a: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827584" y="3717032"/>
            <a:ext cx="770535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GB" sz="2400" dirty="0"/>
          </a:p>
        </p:txBody>
      </p:sp>
      <p:pic>
        <p:nvPicPr>
          <p:cNvPr id="1026" name="Picture 2" descr="C:\Users\2336381\AppData\Local\Microsoft\Windows\Temporary Internet Files\Content.IE5\51HI2MRK\3784133658_9a17599f0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6326" y="1816798"/>
            <a:ext cx="1943200" cy="197918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4909" y="3876660"/>
            <a:ext cx="79109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Career matching tools are available on the Careers Service website to help you make your choices, e.g. Career Ideas Quiz, Careers A-Z list &amp; Subject Links.</a:t>
            </a:r>
          </a:p>
          <a:p>
            <a:pPr algn="ctr"/>
            <a:r>
              <a:rPr lang="en-GB" sz="3200" dirty="0" smtClean="0"/>
              <a:t>Go to: </a:t>
            </a:r>
            <a:r>
              <a:rPr lang="en-GB" sz="3200" b="1" u="sng" dirty="0" smtClean="0">
                <a:solidFill>
                  <a:srgbClr val="7030A0"/>
                </a:solidFill>
                <a:hlinkClick r:id="rId5"/>
              </a:rPr>
              <a:t>www.nidirect.gov.uk/careers</a:t>
            </a:r>
            <a:endParaRPr lang="en-GB" sz="3200" b="1" u="sng" dirty="0" smtClean="0">
              <a:solidFill>
                <a:srgbClr val="7030A0"/>
              </a:solidFill>
            </a:endParaRPr>
          </a:p>
        </p:txBody>
      </p:sp>
      <p:pic>
        <p:nvPicPr>
          <p:cNvPr id="6" name="Picture 5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27354"/>
            <a:ext cx="8368145" cy="143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9343" t="19981" r="39139" b="7670"/>
          <a:stretch/>
        </p:blipFill>
        <p:spPr>
          <a:xfrm>
            <a:off x="831274" y="0"/>
            <a:ext cx="7855526" cy="68528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89974" y="5695114"/>
            <a:ext cx="3699164" cy="1284372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 smtClean="0">
              <a:ln>
                <a:noFill/>
              </a:ln>
              <a:solidFill>
                <a:srgbClr val="7030A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49382" y="-135129"/>
            <a:ext cx="4450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u="sng" dirty="0">
                <a:solidFill>
                  <a:srgbClr val="7030A0"/>
                </a:solidFill>
                <a:hlinkClick r:id="rId5"/>
              </a:rPr>
              <a:t>www.nidirect.gov.uk/careers</a:t>
            </a:r>
            <a:endParaRPr lang="en-GB" sz="2400" b="1" u="sng" dirty="0">
              <a:solidFill>
                <a:srgbClr val="7030A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0"/>
    </mc:Choice>
    <mc:Fallback>
      <p:transition spd="slow" advTm="2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C:\Users\2342825\Desktop\Presentations\DfE CSNI Banner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27354"/>
            <a:ext cx="8368145" cy="143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823" t="9185" r="22422" b="5208"/>
          <a:stretch/>
        </p:blipFill>
        <p:spPr>
          <a:xfrm>
            <a:off x="0" y="0"/>
            <a:ext cx="9143999" cy="683796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3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71"/>
    </mc:Choice>
    <mc:Fallback>
      <p:transition spd="slow" advTm="4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29747" y="5901604"/>
            <a:ext cx="5990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www.nidirect.gov.uk/articles/subject-choices-year-10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52" y="437675"/>
            <a:ext cx="8474841" cy="537851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1"/>
    </mc:Choice>
    <mc:Fallback>
      <p:transition spd="slow" advTm="15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92270" y="2384698"/>
            <a:ext cx="3889375" cy="33845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800" dirty="0">
                <a:solidFill>
                  <a:schemeClr val="tx1"/>
                </a:solidFill>
              </a:rPr>
              <a:t>Choose subjects you enjoy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800" dirty="0">
                <a:solidFill>
                  <a:schemeClr val="tx1"/>
                </a:solidFill>
              </a:rPr>
              <a:t>Choose subjects you are good at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800" dirty="0">
                <a:solidFill>
                  <a:schemeClr val="tx1"/>
                </a:solidFill>
              </a:rPr>
              <a:t>Find out which subjects you need for different jobs or courses in the future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800" dirty="0">
                <a:solidFill>
                  <a:schemeClr val="tx1"/>
                </a:solidFill>
              </a:rPr>
              <a:t>Talk to your Careers Adviser and your Teachers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800" dirty="0" smtClean="0">
                <a:solidFill>
                  <a:schemeClr val="tx1"/>
                </a:solidFill>
              </a:rPr>
              <a:t>Talk to your parents or guardians</a:t>
            </a:r>
            <a:r>
              <a:rPr lang="en-GB" sz="1800" dirty="0" smtClean="0">
                <a:solidFill>
                  <a:srgbClr val="0EC2DA"/>
                </a:solidFill>
              </a:rPr>
              <a:t> </a:t>
            </a:r>
          </a:p>
          <a:p>
            <a:pPr>
              <a:lnSpc>
                <a:spcPct val="80000"/>
              </a:lnSpc>
              <a:buClr>
                <a:srgbClr val="0EC2DA"/>
              </a:buClr>
              <a:buNone/>
            </a:pPr>
            <a:endParaRPr lang="en-GB" sz="1800" dirty="0" smtClean="0">
              <a:solidFill>
                <a:srgbClr val="0EC2DA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800" dirty="0" smtClean="0">
                <a:solidFill>
                  <a:schemeClr val="tx1"/>
                </a:solidFill>
              </a:rPr>
              <a:t>Keep </a:t>
            </a:r>
            <a:r>
              <a:rPr lang="en-GB" sz="1800" dirty="0">
                <a:solidFill>
                  <a:schemeClr val="tx1"/>
                </a:solidFill>
              </a:rPr>
              <a:t>your options for the future open by making a balanced choice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52429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00455" y="2388681"/>
            <a:ext cx="3889375" cy="40322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600" dirty="0">
                <a:solidFill>
                  <a:schemeClr val="tx1"/>
                </a:solidFill>
              </a:rPr>
              <a:t>Choose a subject because your friend is taking it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600" dirty="0">
                <a:solidFill>
                  <a:schemeClr val="tx1"/>
                </a:solidFill>
              </a:rPr>
              <a:t>Choose or reject a subject because you like or dislike a teacher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600" dirty="0">
                <a:solidFill>
                  <a:schemeClr val="tx1"/>
                </a:solidFill>
              </a:rPr>
              <a:t>Reject a subject because you think it’s ‘for girls’ or ‘for boys’ – there is no such thing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600" dirty="0">
                <a:solidFill>
                  <a:schemeClr val="tx1"/>
                </a:solidFill>
              </a:rPr>
              <a:t>Choose a subject just because you think it will be easy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600" dirty="0">
                <a:solidFill>
                  <a:schemeClr val="tx1"/>
                </a:solidFill>
              </a:rPr>
              <a:t>Choose a new subject without finding out more about it </a:t>
            </a:r>
          </a:p>
          <a:p>
            <a:pPr>
              <a:lnSpc>
                <a:spcPct val="80000"/>
              </a:lnSpc>
              <a:buClr>
                <a:srgbClr val="0EC2DA"/>
              </a:buClr>
              <a:buFont typeface="Wingdings 3" pitchFamily="18" charset="2"/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EC2DA"/>
              </a:buClr>
            </a:pPr>
            <a:r>
              <a:rPr lang="en-GB" sz="1600" dirty="0">
                <a:solidFill>
                  <a:schemeClr val="tx1"/>
                </a:solidFill>
              </a:rPr>
              <a:t>Make a decision last minute without thinking about it </a:t>
            </a:r>
          </a:p>
        </p:txBody>
      </p:sp>
      <p:sp>
        <p:nvSpPr>
          <p:cNvPr id="524298" name="AutoShape 10" descr="9k="/>
          <p:cNvSpPr>
            <a:spLocks noChangeAspect="1" noChangeArrowheads="1"/>
          </p:cNvSpPr>
          <p:nvPr/>
        </p:nvSpPr>
        <p:spPr bwMode="auto">
          <a:xfrm>
            <a:off x="3695700" y="2938463"/>
            <a:ext cx="1752600" cy="9810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24300" name="AutoShape 12" descr="9k="/>
          <p:cNvSpPr>
            <a:spLocks noChangeAspect="1" noChangeArrowheads="1"/>
          </p:cNvSpPr>
          <p:nvPr/>
        </p:nvSpPr>
        <p:spPr bwMode="auto">
          <a:xfrm>
            <a:off x="3695700" y="2938463"/>
            <a:ext cx="1752600" cy="9810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24302" name="AutoShape 14" descr="9k="/>
          <p:cNvSpPr>
            <a:spLocks noChangeAspect="1" noChangeArrowheads="1"/>
          </p:cNvSpPr>
          <p:nvPr/>
        </p:nvSpPr>
        <p:spPr bwMode="auto">
          <a:xfrm>
            <a:off x="3695700" y="2938463"/>
            <a:ext cx="1752600" cy="9810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24308" name="AutoShape 20" descr="Z"/>
          <p:cNvSpPr>
            <a:spLocks noChangeAspect="1" noChangeArrowheads="1"/>
          </p:cNvSpPr>
          <p:nvPr/>
        </p:nvSpPr>
        <p:spPr bwMode="auto">
          <a:xfrm>
            <a:off x="3657600" y="3195638"/>
            <a:ext cx="1828800" cy="46672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524312" name="Picture 24" descr="dos-and-donts_thumb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6445" y="1624315"/>
            <a:ext cx="3670399" cy="792088"/>
          </a:xfrm>
          <a:prstGeom prst="rect">
            <a:avLst/>
          </a:prstGeom>
          <a:noFill/>
        </p:spPr>
      </p:pic>
      <p:pic>
        <p:nvPicPr>
          <p:cNvPr id="14" name="Picture 13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04584"/>
            <a:ext cx="8368145" cy="134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4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4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4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4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4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4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4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4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4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4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4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42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4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42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42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42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4293" grpId="0" build="p"/>
      <p:bldP spid="52429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5454111"/>
            <a:ext cx="4104456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Any questions?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4" name="Picture 6" descr="C:\Users\2336381\AppData\Local\Microsoft\Windows\Temporary Internet Files\Content.IE5\0N2XOKPW\6364_business-question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995055"/>
            <a:ext cx="7429500" cy="3581400"/>
          </a:xfrm>
          <a:prstGeom prst="rect">
            <a:avLst/>
          </a:prstGeom>
          <a:noFill/>
        </p:spPr>
      </p:pic>
      <p:pic>
        <p:nvPicPr>
          <p:cNvPr id="4" name="Picture 3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1651819"/>
            <a:ext cx="7931150" cy="482453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Wingdings 3" pitchFamily="18" charset="2"/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GB" sz="20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64898" y="2408697"/>
            <a:ext cx="8352928" cy="445088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en-US" sz="2200" b="1" u="sng" dirty="0" smtClean="0">
                <a:latin typeface="+mj-lt"/>
                <a:ea typeface="+mj-ea"/>
                <a:cs typeface="+mj-cs"/>
                <a:hlinkClick r:id="rId4"/>
              </a:rPr>
              <a:t>www.nidirect.gov.uk/careers</a:t>
            </a:r>
            <a:r>
              <a:rPr lang="en-US" sz="2200" b="1" dirty="0" smtClean="0">
                <a:latin typeface="+mj-lt"/>
                <a:ea typeface="+mj-ea"/>
                <a:cs typeface="+mj-cs"/>
              </a:rPr>
              <a:t>  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WebChat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Ask Careers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GB" sz="2200" dirty="0" smtClean="0">
              <a:latin typeface="+mj-lt"/>
              <a:ea typeface="+mj-ea"/>
              <a:cs typeface="+mj-cs"/>
            </a:endParaRPr>
          </a:p>
          <a:p>
            <a:pPr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Tel: 	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0300 200 7820 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sz="22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Ask to speak to your local </a:t>
            </a:r>
          </a:p>
          <a:p>
            <a:pPr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en-GB" sz="22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2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Careers Adviser, Colleen </a:t>
            </a:r>
          </a:p>
          <a:p>
            <a:pPr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en-GB" sz="22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2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McGaughey</a:t>
            </a:r>
          </a:p>
          <a:p>
            <a:pPr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en-GB" sz="2200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200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</a:t>
            </a:r>
          </a:p>
          <a:p>
            <a:pPr>
              <a:buClr>
                <a:schemeClr val="tx1"/>
              </a:buClr>
              <a:buFont typeface="Wingdings 3" pitchFamily="18" charset="2"/>
              <a:buNone/>
              <a:defRPr/>
            </a:pPr>
            <a:r>
              <a:rPr lang="en-GB" sz="22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22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     See you in Year 12!</a:t>
            </a:r>
          </a:p>
          <a:p>
            <a:pPr marL="0" indent="0">
              <a:buFont typeface="Arial"/>
              <a:buNone/>
              <a:defRPr/>
            </a:pPr>
            <a:endParaRPr lang="en-GB" dirty="0" smtClean="0"/>
          </a:p>
        </p:txBody>
      </p:sp>
      <p:pic>
        <p:nvPicPr>
          <p:cNvPr id="4" name="Picture 3"/>
          <p:cNvPicPr/>
          <p:nvPr/>
        </p:nvPicPr>
        <p:blipFill rotWithShape="1">
          <a:blip r:embed="rId5"/>
          <a:srcRect l="13128" t="16826" r="13250" b="10885"/>
          <a:stretch/>
        </p:blipFill>
        <p:spPr bwMode="auto">
          <a:xfrm>
            <a:off x="4368344" y="2340950"/>
            <a:ext cx="4325920" cy="3949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742" y="1599687"/>
            <a:ext cx="5338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/>
              <a:t>Contact Careers Service NI:</a:t>
            </a:r>
          </a:p>
        </p:txBody>
      </p:sp>
      <p:pic>
        <p:nvPicPr>
          <p:cNvPr id="6" name="Picture 5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05849"/>
            <a:ext cx="8368145" cy="1316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74"/>
    </mc:Choice>
    <mc:Fallback>
      <p:transition spd="slow" advTm="3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928" y="2117604"/>
            <a:ext cx="6487616" cy="3342871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GB" sz="12800" b="1" dirty="0" smtClean="0"/>
              <a:t>Careers Advisers are based at: </a:t>
            </a:r>
          </a:p>
          <a:p>
            <a:pPr algn="ctr">
              <a:buNone/>
            </a:pPr>
            <a:endParaRPr lang="en-GB" sz="12800" dirty="0" smtClean="0"/>
          </a:p>
          <a:p>
            <a:pPr algn="ctr">
              <a:buClr>
                <a:schemeClr val="tx1"/>
              </a:buClr>
              <a:buNone/>
              <a:defRPr/>
            </a:pPr>
            <a:r>
              <a:rPr lang="en-GB" sz="12800" b="1" dirty="0"/>
              <a:t>	    Jobs &amp; Benefits </a:t>
            </a:r>
            <a:r>
              <a:rPr lang="en-GB" sz="12800" b="1" dirty="0" smtClean="0"/>
              <a:t>Office</a:t>
            </a:r>
            <a:endParaRPr lang="en-GB" sz="12800" b="1" dirty="0"/>
          </a:p>
          <a:p>
            <a:pPr marL="457200" lvl="1" indent="0" algn="ctr">
              <a:buClr>
                <a:schemeClr val="tx1"/>
              </a:buClr>
              <a:buNone/>
              <a:defRPr/>
            </a:pPr>
            <a:r>
              <a:rPr lang="en-GB" sz="12800" b="1" dirty="0" smtClean="0"/>
              <a:t>Molesworth Street</a:t>
            </a:r>
          </a:p>
          <a:p>
            <a:pPr marL="457200" lvl="1" indent="0" algn="ctr">
              <a:buClr>
                <a:schemeClr val="tx1"/>
              </a:buClr>
              <a:buNone/>
              <a:defRPr/>
            </a:pPr>
            <a:r>
              <a:rPr lang="en-GB" sz="12800" b="1" dirty="0" err="1" smtClean="0"/>
              <a:t>Cookstown</a:t>
            </a:r>
            <a:r>
              <a:rPr lang="en-GB" sz="12800" b="1" dirty="0" smtClean="0"/>
              <a:t> </a:t>
            </a:r>
          </a:p>
          <a:p>
            <a:pPr marL="457200" lvl="1" indent="0" algn="ctr">
              <a:buClr>
                <a:schemeClr val="tx1"/>
              </a:buClr>
              <a:buNone/>
              <a:defRPr/>
            </a:pPr>
            <a:r>
              <a:rPr lang="en-GB" sz="12800" b="1" dirty="0" smtClean="0"/>
              <a:t>BT80 </a:t>
            </a:r>
            <a:r>
              <a:rPr lang="en-GB" sz="12800" b="1" dirty="0"/>
              <a:t>8NX</a:t>
            </a:r>
            <a:endParaRPr lang="en-GB" sz="12800" i="1" dirty="0"/>
          </a:p>
          <a:p>
            <a:pPr algn="ctr">
              <a:buNone/>
            </a:pPr>
            <a:endParaRPr lang="en-GB" sz="12800" dirty="0" smtClean="0"/>
          </a:p>
          <a:p>
            <a:pPr algn="ctr">
              <a:buNone/>
            </a:pPr>
            <a:endParaRPr lang="en-GB" sz="12800" dirty="0" smtClean="0"/>
          </a:p>
          <a:p>
            <a:pPr algn="ctr">
              <a:buNone/>
            </a:pPr>
            <a:r>
              <a:rPr lang="en-GB" sz="12800" dirty="0" smtClean="0"/>
              <a:t>Tel: 0300 200 7820</a:t>
            </a:r>
          </a:p>
          <a:p>
            <a:pPr algn="ctr">
              <a:buNone/>
            </a:pPr>
            <a:endParaRPr lang="en-GB" sz="6700" dirty="0" smtClean="0"/>
          </a:p>
          <a:p>
            <a:pPr algn="ctr">
              <a:buNone/>
            </a:pPr>
            <a:endParaRPr lang="en-GB" sz="6700" dirty="0" smtClean="0"/>
          </a:p>
          <a:p>
            <a:endParaRPr lang="en-GB" sz="6700" dirty="0" smtClean="0"/>
          </a:p>
          <a:p>
            <a:endParaRPr lang="en-GB" sz="6700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r>
              <a:rPr lang="en-GB" dirty="0" smtClean="0"/>
              <a:t>         </a:t>
            </a:r>
            <a:endParaRPr lang="en-GB" dirty="0"/>
          </a:p>
        </p:txBody>
      </p:sp>
      <p:pic>
        <p:nvPicPr>
          <p:cNvPr id="56322" name="Picture 2" descr="C:\Users\2336381\AppData\Local\Microsoft\Windows\Temporary Internet Files\Content.IE5\PI3TZO9X\differentdirections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1804267" cy="2749069"/>
          </a:xfrm>
          <a:prstGeom prst="rect">
            <a:avLst/>
          </a:prstGeom>
          <a:noFill/>
        </p:spPr>
      </p:pic>
      <p:pic>
        <p:nvPicPr>
          <p:cNvPr id="6" name="Picture 5" descr="C:\Users\2342825\Desktop\Presentations\DfE CSNI Banner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7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954" name="Picture 2" descr="ANd9GcT1TuvLIR2X9GBgS4EBI35gbktUCAWF0mTSbC2mVwqNpyoWML8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9955" name="Picture 3" descr="ANd9GcTHOJUFhc4TEB84PSRc6spWCzUBM1qMShNxNX32fmoi8ZcZ0s1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613" y="2636838"/>
            <a:ext cx="5641975" cy="1262062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3"/>
    </mc:Choice>
    <mc:Fallback xmlns="">
      <p:transition spd="slow" advTm="57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Band 1</a:t>
            </a:r>
            <a:endParaRPr lang="en-GB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479067"/>
              </p:ext>
            </p:extLst>
          </p:nvPr>
        </p:nvGraphicFramePr>
        <p:xfrm>
          <a:off x="678873" y="2100013"/>
          <a:ext cx="7758545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6723">
                  <a:extLst>
                    <a:ext uri="{9D8B030D-6E8A-4147-A177-3AD203B41FA5}">
                      <a16:colId xmlns:a16="http://schemas.microsoft.com/office/drawing/2014/main" val="1444820536"/>
                    </a:ext>
                  </a:extLst>
                </a:gridCol>
                <a:gridCol w="645256">
                  <a:extLst>
                    <a:ext uri="{9D8B030D-6E8A-4147-A177-3AD203B41FA5}">
                      <a16:colId xmlns:a16="http://schemas.microsoft.com/office/drawing/2014/main" val="1494555049"/>
                    </a:ext>
                  </a:extLst>
                </a:gridCol>
                <a:gridCol w="730702">
                  <a:extLst>
                    <a:ext uri="{9D8B030D-6E8A-4147-A177-3AD203B41FA5}">
                      <a16:colId xmlns:a16="http://schemas.microsoft.com/office/drawing/2014/main" val="833873782"/>
                    </a:ext>
                  </a:extLst>
                </a:gridCol>
                <a:gridCol w="626842">
                  <a:extLst>
                    <a:ext uri="{9D8B030D-6E8A-4147-A177-3AD203B41FA5}">
                      <a16:colId xmlns:a16="http://schemas.microsoft.com/office/drawing/2014/main" val="978625276"/>
                    </a:ext>
                  </a:extLst>
                </a:gridCol>
                <a:gridCol w="770477">
                  <a:extLst>
                    <a:ext uri="{9D8B030D-6E8A-4147-A177-3AD203B41FA5}">
                      <a16:colId xmlns:a16="http://schemas.microsoft.com/office/drawing/2014/main" val="288841533"/>
                    </a:ext>
                  </a:extLst>
                </a:gridCol>
                <a:gridCol w="794785">
                  <a:extLst>
                    <a:ext uri="{9D8B030D-6E8A-4147-A177-3AD203B41FA5}">
                      <a16:colId xmlns:a16="http://schemas.microsoft.com/office/drawing/2014/main" val="681947515"/>
                    </a:ext>
                  </a:extLst>
                </a:gridCol>
                <a:gridCol w="626842">
                  <a:extLst>
                    <a:ext uri="{9D8B030D-6E8A-4147-A177-3AD203B41FA5}">
                      <a16:colId xmlns:a16="http://schemas.microsoft.com/office/drawing/2014/main" val="4227419162"/>
                    </a:ext>
                  </a:extLst>
                </a:gridCol>
                <a:gridCol w="707130">
                  <a:extLst>
                    <a:ext uri="{9D8B030D-6E8A-4147-A177-3AD203B41FA5}">
                      <a16:colId xmlns:a16="http://schemas.microsoft.com/office/drawing/2014/main" val="3208614878"/>
                    </a:ext>
                  </a:extLst>
                </a:gridCol>
                <a:gridCol w="939894">
                  <a:extLst>
                    <a:ext uri="{9D8B030D-6E8A-4147-A177-3AD203B41FA5}">
                      <a16:colId xmlns:a16="http://schemas.microsoft.com/office/drawing/2014/main" val="3700865601"/>
                    </a:ext>
                  </a:extLst>
                </a:gridCol>
                <a:gridCol w="939894">
                  <a:extLst>
                    <a:ext uri="{9D8B030D-6E8A-4147-A177-3AD203B41FA5}">
                      <a16:colId xmlns:a16="http://schemas.microsoft.com/office/drawing/2014/main" val="2392970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Accelerated Pupils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Religion</a:t>
                      </a:r>
                      <a:endParaRPr lang="en-GB" sz="12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English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 Maths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</a:t>
                      </a:r>
                      <a:endParaRPr lang="en-GB" sz="12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Science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ICT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Careers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Form Period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LLW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645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Top 40 pupils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GB" sz="12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10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850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Remaining </a:t>
                      </a:r>
                      <a:endParaRPr lang="en-GB" sz="120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pupils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</a:t>
                      </a:r>
                      <a:endParaRPr lang="en-GB" sz="1200" dirty="0">
                        <a:effectLst/>
                      </a:endParaRPr>
                    </a:p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78928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87576"/>
              </p:ext>
            </p:extLst>
          </p:nvPr>
        </p:nvGraphicFramePr>
        <p:xfrm>
          <a:off x="817418" y="3768432"/>
          <a:ext cx="7259782" cy="2587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1691">
                  <a:extLst>
                    <a:ext uri="{9D8B030D-6E8A-4147-A177-3AD203B41FA5}">
                      <a16:colId xmlns:a16="http://schemas.microsoft.com/office/drawing/2014/main" val="3165870516"/>
                    </a:ext>
                  </a:extLst>
                </a:gridCol>
                <a:gridCol w="1946778">
                  <a:extLst>
                    <a:ext uri="{9D8B030D-6E8A-4147-A177-3AD203B41FA5}">
                      <a16:colId xmlns:a16="http://schemas.microsoft.com/office/drawing/2014/main" val="2976378449"/>
                    </a:ext>
                  </a:extLst>
                </a:gridCol>
                <a:gridCol w="2921313">
                  <a:extLst>
                    <a:ext uri="{9D8B030D-6E8A-4147-A177-3AD203B41FA5}">
                      <a16:colId xmlns:a16="http://schemas.microsoft.com/office/drawing/2014/main" val="3115135567"/>
                    </a:ext>
                  </a:extLst>
                </a:gridCol>
              </a:tblGrid>
              <a:tr h="289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Option 1 (6)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Option 2 (6)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Option 3 (6)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2032852"/>
                  </a:ext>
                </a:extLst>
              </a:tr>
              <a:tr h="3201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Art and Design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Home Economics</a:t>
                      </a:r>
                      <a:endParaRPr lang="en-GB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(Food Studies.)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Irish.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8575796"/>
                  </a:ext>
                </a:extLst>
              </a:tr>
              <a:tr h="222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Moving Image Art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Heath &amp; Social Care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French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2249070"/>
                  </a:ext>
                </a:extLst>
              </a:tr>
              <a:tr h="22233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Music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Media Studies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9265460"/>
                  </a:ext>
                </a:extLst>
              </a:tr>
              <a:tr h="2223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178571"/>
                  </a:ext>
                </a:extLst>
              </a:tr>
              <a:tr h="222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Geography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Sports Studies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Child Development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3481796"/>
                  </a:ext>
                </a:extLst>
              </a:tr>
              <a:tr h="222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History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Sociology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Engineering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4594029"/>
                  </a:ext>
                </a:extLst>
              </a:tr>
              <a:tr h="422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Business Studies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Agriculture.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Drama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33217"/>
                  </a:ext>
                </a:extLst>
              </a:tr>
              <a:tr h="222330"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Business Studies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1905826"/>
                  </a:ext>
                </a:extLst>
              </a:tr>
              <a:tr h="222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456553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78873" y="1598709"/>
            <a:ext cx="739832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Compulsory</a:t>
            </a:r>
            <a:r>
              <a:rPr kumimoji="0" lang="en-US" alt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Subjects</a:t>
            </a:r>
            <a:r>
              <a:rPr kumimoji="0" lang="en-US" alt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: (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Everyone will study the following subjects)</a:t>
            </a:r>
            <a:endParaRPr kumimoji="0" lang="en-GB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418" y="3229734"/>
            <a:ext cx="4495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Choose </a:t>
            </a:r>
            <a:r>
              <a:rPr lang="en-US" altLang="en-US" b="1" u="sng" dirty="0">
                <a:latin typeface="Comic Sans MS" panose="030F0702030302020204" pitchFamily="66" charset="0"/>
                <a:ea typeface="Times New Roman" panose="02020603050405020304" pitchFamily="18" charset="0"/>
              </a:rPr>
              <a:t>one</a:t>
            </a:r>
            <a:r>
              <a:rPr lang="en-US" altLang="en-US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subject from each </a:t>
            </a:r>
            <a:r>
              <a:rPr lang="en-US" altLang="en-US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Option:</a:t>
            </a:r>
            <a:endParaRPr lang="en-GB" altLang="en-US" sz="1000" b="1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5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22"/>
    </mc:Choice>
    <mc:Fallback>
      <p:transition spd="slow" advTm="47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Band 2</a:t>
            </a:r>
            <a:endParaRPr lang="en-GB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825104"/>
              </p:ext>
            </p:extLst>
          </p:nvPr>
        </p:nvGraphicFramePr>
        <p:xfrm>
          <a:off x="1037388" y="2172493"/>
          <a:ext cx="6942830" cy="556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386">
                  <a:extLst>
                    <a:ext uri="{9D8B030D-6E8A-4147-A177-3AD203B41FA5}">
                      <a16:colId xmlns:a16="http://schemas.microsoft.com/office/drawing/2014/main" val="3898688017"/>
                    </a:ext>
                  </a:extLst>
                </a:gridCol>
                <a:gridCol w="842590">
                  <a:extLst>
                    <a:ext uri="{9D8B030D-6E8A-4147-A177-3AD203B41FA5}">
                      <a16:colId xmlns:a16="http://schemas.microsoft.com/office/drawing/2014/main" val="1298309636"/>
                    </a:ext>
                  </a:extLst>
                </a:gridCol>
                <a:gridCol w="853369">
                  <a:extLst>
                    <a:ext uri="{9D8B030D-6E8A-4147-A177-3AD203B41FA5}">
                      <a16:colId xmlns:a16="http://schemas.microsoft.com/office/drawing/2014/main" val="2341625951"/>
                    </a:ext>
                  </a:extLst>
                </a:gridCol>
                <a:gridCol w="934214">
                  <a:extLst>
                    <a:ext uri="{9D8B030D-6E8A-4147-A177-3AD203B41FA5}">
                      <a16:colId xmlns:a16="http://schemas.microsoft.com/office/drawing/2014/main" val="1857718141"/>
                    </a:ext>
                  </a:extLst>
                </a:gridCol>
                <a:gridCol w="900978">
                  <a:extLst>
                    <a:ext uri="{9D8B030D-6E8A-4147-A177-3AD203B41FA5}">
                      <a16:colId xmlns:a16="http://schemas.microsoft.com/office/drawing/2014/main" val="1824178885"/>
                    </a:ext>
                  </a:extLst>
                </a:gridCol>
                <a:gridCol w="843488">
                  <a:extLst>
                    <a:ext uri="{9D8B030D-6E8A-4147-A177-3AD203B41FA5}">
                      <a16:colId xmlns:a16="http://schemas.microsoft.com/office/drawing/2014/main" val="4116796721"/>
                    </a:ext>
                  </a:extLst>
                </a:gridCol>
                <a:gridCol w="843488">
                  <a:extLst>
                    <a:ext uri="{9D8B030D-6E8A-4147-A177-3AD203B41FA5}">
                      <a16:colId xmlns:a16="http://schemas.microsoft.com/office/drawing/2014/main" val="822090780"/>
                    </a:ext>
                  </a:extLst>
                </a:gridCol>
                <a:gridCol w="880317">
                  <a:extLst>
                    <a:ext uri="{9D8B030D-6E8A-4147-A177-3AD203B41FA5}">
                      <a16:colId xmlns:a16="http://schemas.microsoft.com/office/drawing/2014/main" val="1208878858"/>
                    </a:ext>
                  </a:extLst>
                </a:gridCol>
              </a:tblGrid>
              <a:tr h="27842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Science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Fp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LLW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610243"/>
                  </a:ext>
                </a:extLst>
              </a:tr>
              <a:tr h="278426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405777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9641C-0B0B-8B44-8680-BD43634CE161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387793"/>
              </p:ext>
            </p:extLst>
          </p:nvPr>
        </p:nvGraphicFramePr>
        <p:xfrm>
          <a:off x="1037388" y="3812005"/>
          <a:ext cx="7289193" cy="2544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9351">
                  <a:extLst>
                    <a:ext uri="{9D8B030D-6E8A-4147-A177-3AD203B41FA5}">
                      <a16:colId xmlns:a16="http://schemas.microsoft.com/office/drawing/2014/main" val="215075536"/>
                    </a:ext>
                  </a:extLst>
                </a:gridCol>
                <a:gridCol w="2429351">
                  <a:extLst>
                    <a:ext uri="{9D8B030D-6E8A-4147-A177-3AD203B41FA5}">
                      <a16:colId xmlns:a16="http://schemas.microsoft.com/office/drawing/2014/main" val="436148454"/>
                    </a:ext>
                  </a:extLst>
                </a:gridCol>
                <a:gridCol w="2430491">
                  <a:extLst>
                    <a:ext uri="{9D8B030D-6E8A-4147-A177-3AD203B41FA5}">
                      <a16:colId xmlns:a16="http://schemas.microsoft.com/office/drawing/2014/main" val="3867557044"/>
                    </a:ext>
                  </a:extLst>
                </a:gridCol>
              </a:tblGrid>
              <a:tr h="282705"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Option 1 (8)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Option 2 (8)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Option 3 (8)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5593889"/>
                  </a:ext>
                </a:extLst>
              </a:tr>
              <a:tr h="848115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Travel and Tourism</a:t>
                      </a:r>
                      <a:endParaRPr lang="en-GB" sz="1200" dirty="0">
                        <a:effectLst/>
                      </a:endParaRPr>
                    </a:p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Construction</a:t>
                      </a:r>
                      <a:endParaRPr lang="en-GB" sz="1200">
                        <a:effectLst/>
                      </a:endParaRPr>
                    </a:p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(OS)</a:t>
                      </a:r>
                      <a:endParaRPr lang="en-GB" sz="1200">
                        <a:effectLst/>
                      </a:endParaRPr>
                    </a:p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Agriculture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0029603"/>
                  </a:ext>
                </a:extLst>
              </a:tr>
              <a:tr h="565409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Contemporary Craft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Certificate of Success &amp; Wellbeing.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Engineering &amp; Engineering Services (OS)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563707"/>
                  </a:ext>
                </a:extLst>
              </a:tr>
              <a:tr h="282705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Drama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Sport Studies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Contemporary Cuisine (OS)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1603992"/>
                  </a:ext>
                </a:extLst>
              </a:tr>
              <a:tr h="282705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Art and Design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Total Beauty (OS)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Business Studies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8649438"/>
                  </a:ext>
                </a:extLst>
              </a:tr>
              <a:tr h="282705">
                <a:tc>
                  <a:txBody>
                    <a:bodyPr/>
                    <a:lstStyle/>
                    <a:p>
                      <a:pPr fontAlgn="base" hangingPunct="0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ICT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 hangingPunct="0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5163239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28254" y="1611564"/>
            <a:ext cx="7556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Compulsory</a:t>
            </a:r>
            <a:r>
              <a:rPr kumimoji="0" lang="en-US" altLang="en-US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Subjects</a:t>
            </a:r>
            <a:r>
              <a:rPr kumimoji="0" lang="en-US" alt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:</a:t>
            </a:r>
            <a:r>
              <a:rPr kumimoji="0" lang="en-US" altLang="en-US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(Everyone will study the following subjects)</a:t>
            </a:r>
            <a:endParaRPr kumimoji="0" lang="en-GB" altLang="en-US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7388" y="3290274"/>
            <a:ext cx="4432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Choose </a:t>
            </a:r>
            <a:r>
              <a:rPr lang="en-US" altLang="en-US" b="1" u="sng" dirty="0">
                <a:latin typeface="Comic Sans MS" panose="030F0702030302020204" pitchFamily="66" charset="0"/>
                <a:ea typeface="Times New Roman" panose="02020603050405020304" pitchFamily="18" charset="0"/>
              </a:rPr>
              <a:t>one</a:t>
            </a:r>
            <a:r>
              <a:rPr lang="en-US" altLang="en-US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subject from each </a:t>
            </a:r>
            <a:r>
              <a:rPr lang="en-US" altLang="en-US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option:</a:t>
            </a:r>
            <a:endParaRPr lang="en-GB" altLang="en-US" b="1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6"/>
    </mc:Choice>
    <mc:Fallback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991032"/>
            <a:ext cx="7931150" cy="422787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b="1" dirty="0" smtClean="0"/>
              <a:t>Start by thinkin</a:t>
            </a:r>
            <a:r>
              <a:rPr lang="en-GB" sz="3200" b="1" dirty="0" smtClean="0"/>
              <a:t>g </a:t>
            </a:r>
            <a:r>
              <a:rPr lang="en-GB" sz="3200" b="1" dirty="0" smtClean="0"/>
              <a:t>about </a:t>
            </a:r>
            <a:r>
              <a:rPr lang="en-GB" sz="3200" b="1" u="sng" dirty="0"/>
              <a:t>YOU</a:t>
            </a:r>
            <a:r>
              <a:rPr lang="en-GB" sz="3200" b="1" dirty="0"/>
              <a:t>!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pic>
        <p:nvPicPr>
          <p:cNvPr id="513044" name="Picture 20" descr="AllAboutMeLarg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00113" y="2661450"/>
            <a:ext cx="3116262" cy="3455988"/>
          </a:xfrm>
          <a:noFill/>
          <a:ln/>
        </p:spPr>
      </p:pic>
      <p:sp>
        <p:nvSpPr>
          <p:cNvPr id="513045" name="Rectangle 21"/>
          <p:cNvSpPr>
            <a:spLocks noChangeArrowheads="1"/>
          </p:cNvSpPr>
          <p:nvPr/>
        </p:nvSpPr>
        <p:spPr bwMode="auto">
          <a:xfrm>
            <a:off x="4356100" y="2650724"/>
            <a:ext cx="4465638" cy="53707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>
                <a:solidFill>
                  <a:schemeClr val="tx1"/>
                </a:solidFill>
              </a:rPr>
              <a:t>What am I good at?</a:t>
            </a: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>
                <a:solidFill>
                  <a:schemeClr val="tx1"/>
                </a:solidFill>
              </a:rPr>
              <a:t>What do I enjoy?</a:t>
            </a: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>
                <a:solidFill>
                  <a:schemeClr val="tx1"/>
                </a:solidFill>
              </a:rPr>
              <a:t>Interests/Hobbies?</a:t>
            </a: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dirty="0">
              <a:solidFill>
                <a:schemeClr val="tx1"/>
              </a:solidFill>
            </a:endParaRPr>
          </a:p>
          <a:p>
            <a:pPr eaLnBrk="1" hangingPunct="1"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>
                <a:solidFill>
                  <a:schemeClr val="tx1"/>
                </a:solidFill>
              </a:rPr>
              <a:t>Do I like </a:t>
            </a:r>
            <a:r>
              <a:rPr lang="en-GB" dirty="0" smtClean="0">
                <a:solidFill>
                  <a:schemeClr val="tx1"/>
                </a:solidFill>
              </a:rPr>
              <a:t>practical subjects where I  </a:t>
            </a:r>
          </a:p>
          <a:p>
            <a:pPr eaLnBrk="1" hangingPunct="1">
              <a:buClr>
                <a:srgbClr val="0EC2DA"/>
              </a:buClr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dirty="0" smtClean="0">
                <a:solidFill>
                  <a:schemeClr val="tx1"/>
                </a:solidFill>
              </a:rPr>
              <a:t>can work </a:t>
            </a:r>
            <a:r>
              <a:rPr lang="en-GB" dirty="0">
                <a:solidFill>
                  <a:schemeClr val="tx1"/>
                </a:solidFill>
              </a:rPr>
              <a:t>with my </a:t>
            </a:r>
            <a:r>
              <a:rPr lang="en-GB" dirty="0" smtClean="0">
                <a:solidFill>
                  <a:schemeClr val="tx1"/>
                </a:solidFill>
              </a:rPr>
              <a:t>hands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  <a:p>
            <a:pPr eaLnBrk="1" hangingPunct="1">
              <a:buClr>
                <a:srgbClr val="0EC2DA"/>
              </a:buClr>
              <a:buFont typeface="Arial" pitchFamily="34" charset="0"/>
              <a:buChar char="►"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 smtClean="0">
                <a:solidFill>
                  <a:schemeClr val="tx1"/>
                </a:solidFill>
              </a:rPr>
              <a:t>Do </a:t>
            </a:r>
            <a:r>
              <a:rPr lang="en-GB" dirty="0">
                <a:solidFill>
                  <a:schemeClr val="tx1"/>
                </a:solidFill>
              </a:rPr>
              <a:t>I enjoy sitting in a </a:t>
            </a:r>
          </a:p>
          <a:p>
            <a:pPr>
              <a:buClr>
                <a:srgbClr val="0EC2DA"/>
              </a:buClr>
            </a:pP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   </a:t>
            </a:r>
            <a:r>
              <a:rPr lang="en-GB" dirty="0">
                <a:solidFill>
                  <a:schemeClr val="tx1"/>
                </a:solidFill>
              </a:rPr>
              <a:t>classroom and learning</a:t>
            </a:r>
            <a:r>
              <a:rPr lang="en-GB" dirty="0" smtClean="0">
                <a:solidFill>
                  <a:schemeClr val="tx1"/>
                </a:solidFill>
              </a:rPr>
              <a:t>?</a:t>
            </a:r>
          </a:p>
          <a:p>
            <a:pPr>
              <a:buClr>
                <a:srgbClr val="0EC2DA"/>
              </a:buClr>
            </a:pPr>
            <a:endParaRPr lang="en-GB" dirty="0" smtClean="0"/>
          </a:p>
          <a:p>
            <a:pPr marL="285750" indent="-285750">
              <a:buClr>
                <a:srgbClr val="0EC2DA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Do you perform better in exams or coursework? </a:t>
            </a:r>
            <a:endParaRPr lang="en-GB" dirty="0" smtClean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</a:pPr>
            <a:endParaRPr lang="en-GB" sz="2100" dirty="0" smtClean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</a:pPr>
            <a:endParaRPr lang="en-GB" sz="2100" dirty="0">
              <a:solidFill>
                <a:schemeClr val="tx1"/>
              </a:solidFill>
            </a:endParaRPr>
          </a:p>
          <a:p>
            <a:endParaRPr lang="en-GB" sz="2100" dirty="0"/>
          </a:p>
          <a:p>
            <a:endParaRPr lang="en-GB" sz="2800" dirty="0"/>
          </a:p>
        </p:txBody>
      </p:sp>
      <p:pic>
        <p:nvPicPr>
          <p:cNvPr id="5" name="Picture 4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25"/>
    </mc:Choice>
    <mc:Fallback>
      <p:transition spd="slow" advTm="6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130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068" y="1916294"/>
            <a:ext cx="793115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Before You Decide…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211851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0EC2DA"/>
              </a:buClr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 smtClean="0"/>
              <a:t>Find out as much as you can about GCSE subjects.</a:t>
            </a:r>
          </a:p>
          <a:p>
            <a:pPr marL="0" indent="0">
              <a:buClr>
                <a:srgbClr val="0EC2DA"/>
              </a:buClr>
              <a:buNone/>
            </a:pPr>
            <a:endParaRPr lang="en-GB" dirty="0" smtClean="0"/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 smtClean="0"/>
              <a:t>Loo</a:t>
            </a:r>
            <a:r>
              <a:rPr lang="en-GB" dirty="0" smtClean="0">
                <a:solidFill>
                  <a:schemeClr val="tx1"/>
                </a:solidFill>
              </a:rPr>
              <a:t>k </a:t>
            </a:r>
            <a:r>
              <a:rPr lang="en-GB" dirty="0">
                <a:solidFill>
                  <a:schemeClr val="tx1"/>
                </a:solidFill>
              </a:rPr>
              <a:t>into </a:t>
            </a:r>
            <a:r>
              <a:rPr lang="en-GB" b="1" dirty="0">
                <a:solidFill>
                  <a:schemeClr val="tx1"/>
                </a:solidFill>
              </a:rPr>
              <a:t>new subjects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carefully.</a:t>
            </a:r>
            <a:endParaRPr lang="en-GB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dirty="0">
                <a:solidFill>
                  <a:schemeClr val="tx1"/>
                </a:solidFill>
              </a:rPr>
              <a:t>But also check content of </a:t>
            </a:r>
            <a:r>
              <a:rPr lang="en-GB" b="1" dirty="0">
                <a:solidFill>
                  <a:schemeClr val="tx1"/>
                </a:solidFill>
              </a:rPr>
              <a:t>familiar subjects – </a:t>
            </a:r>
            <a:r>
              <a:rPr lang="en-GB" b="1" dirty="0" smtClean="0">
                <a:solidFill>
                  <a:schemeClr val="tx1"/>
                </a:solidFill>
              </a:rPr>
              <a:t>  </a:t>
            </a:r>
          </a:p>
          <a:p>
            <a:pPr marL="0" indent="0">
              <a:buClr>
                <a:srgbClr val="0EC2DA"/>
              </a:buClr>
              <a:buNone/>
            </a:pPr>
            <a:r>
              <a:rPr lang="en-GB" b="1" dirty="0"/>
              <a:t> </a:t>
            </a:r>
            <a:r>
              <a:rPr lang="en-GB" b="1" dirty="0" smtClean="0"/>
              <a:t>    </a:t>
            </a:r>
            <a:r>
              <a:rPr lang="en-GB" dirty="0" smtClean="0">
                <a:solidFill>
                  <a:schemeClr val="tx1"/>
                </a:solidFill>
              </a:rPr>
              <a:t>they </a:t>
            </a:r>
            <a:r>
              <a:rPr lang="en-GB" dirty="0">
                <a:solidFill>
                  <a:schemeClr val="tx1"/>
                </a:solidFill>
              </a:rPr>
              <a:t>may not be the same at GCSE </a:t>
            </a:r>
            <a:r>
              <a:rPr lang="en-GB" dirty="0" smtClean="0">
                <a:solidFill>
                  <a:schemeClr val="tx1"/>
                </a:solidFill>
              </a:rPr>
              <a:t>level. </a:t>
            </a:r>
            <a:endParaRPr lang="en-GB" dirty="0">
              <a:solidFill>
                <a:schemeClr val="tx1"/>
              </a:solidFill>
            </a:endParaRPr>
          </a:p>
          <a:p>
            <a:pPr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5077" name="AutoShape 5" descr="2Q=="/>
          <p:cNvSpPr>
            <a:spLocks noChangeAspect="1" noChangeArrowheads="1"/>
          </p:cNvSpPr>
          <p:nvPr/>
        </p:nvSpPr>
        <p:spPr bwMode="auto">
          <a:xfrm>
            <a:off x="3371850" y="2476500"/>
            <a:ext cx="2400300" cy="190500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79" name="AutoShape 7" descr="9k="/>
          <p:cNvSpPr>
            <a:spLocks noChangeAspect="1" noChangeArrowheads="1"/>
          </p:cNvSpPr>
          <p:nvPr/>
        </p:nvSpPr>
        <p:spPr bwMode="auto">
          <a:xfrm>
            <a:off x="0" y="0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81" name="AutoShape 9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83" name="AutoShape 11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85" name="AutoShape 13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87" name="AutoShape 15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89" name="AutoShape 17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91" name="AutoShape 19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5093" name="AutoShape 21" descr="9k="/>
          <p:cNvSpPr>
            <a:spLocks noChangeAspect="1" noChangeArrowheads="1"/>
          </p:cNvSpPr>
          <p:nvPr/>
        </p:nvSpPr>
        <p:spPr bwMode="auto">
          <a:xfrm>
            <a:off x="3810000" y="2671763"/>
            <a:ext cx="1524000" cy="15144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515095" name="Picture 23" descr="Research-your-options-300x2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0499" y="3327470"/>
            <a:ext cx="1295573" cy="1286782"/>
          </a:xfrm>
          <a:prstGeom prst="rect">
            <a:avLst/>
          </a:prstGeom>
          <a:noFill/>
        </p:spPr>
      </p:pic>
      <p:pic>
        <p:nvPicPr>
          <p:cNvPr id="14" name="Picture 13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68"/>
    </mc:Choice>
    <mc:Fallback>
      <p:transition spd="slow" advTm="2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5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5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507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5716" y="1973913"/>
            <a:ext cx="8384670" cy="4608512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EC2DA"/>
              </a:buClr>
              <a:buNone/>
            </a:pPr>
            <a:r>
              <a:rPr lang="en-GB" sz="3600" b="1" dirty="0" smtClean="0"/>
              <a:t>Choosing Your Subjects</a:t>
            </a:r>
          </a:p>
          <a:p>
            <a:pPr marL="0" indent="0" algn="ctr">
              <a:buClr>
                <a:srgbClr val="0EC2DA"/>
              </a:buClr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000" dirty="0">
                <a:solidFill>
                  <a:schemeClr val="tx1"/>
                </a:solidFill>
              </a:rPr>
              <a:t>What subjects do you </a:t>
            </a:r>
            <a:r>
              <a:rPr lang="en-GB" sz="2000" b="1" dirty="0" smtClean="0">
                <a:solidFill>
                  <a:schemeClr val="tx1"/>
                </a:solidFill>
              </a:rPr>
              <a:t>enjoy?</a:t>
            </a:r>
            <a:endParaRPr lang="en-GB" sz="2000" b="1" dirty="0">
              <a:solidFill>
                <a:schemeClr val="tx1"/>
              </a:solidFill>
            </a:endParaRPr>
          </a:p>
          <a:p>
            <a:pPr marL="0" indent="0">
              <a:buClr>
                <a:srgbClr val="0EC2DA"/>
              </a:buClr>
              <a:buNone/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000" dirty="0">
                <a:solidFill>
                  <a:schemeClr val="tx1"/>
                </a:solidFill>
              </a:rPr>
              <a:t>What subjects are you </a:t>
            </a:r>
            <a:r>
              <a:rPr lang="en-GB" sz="2000" b="1" dirty="0">
                <a:solidFill>
                  <a:schemeClr val="tx1"/>
                </a:solidFill>
              </a:rPr>
              <a:t>good </a:t>
            </a:r>
            <a:r>
              <a:rPr lang="en-GB" sz="2000" b="1" dirty="0" smtClean="0">
                <a:solidFill>
                  <a:schemeClr val="tx1"/>
                </a:solidFill>
              </a:rPr>
              <a:t>at?</a:t>
            </a:r>
            <a:endParaRPr lang="en-GB" sz="2000" b="1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endParaRPr lang="en-GB" sz="2000" b="1" dirty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000" dirty="0">
                <a:solidFill>
                  <a:schemeClr val="tx1"/>
                </a:solidFill>
              </a:rPr>
              <a:t>Take into account any </a:t>
            </a:r>
            <a:r>
              <a:rPr lang="en-GB" sz="2000" b="1" dirty="0">
                <a:solidFill>
                  <a:schemeClr val="tx1"/>
                </a:solidFill>
              </a:rPr>
              <a:t>requirements for careers</a:t>
            </a:r>
            <a:r>
              <a:rPr lang="en-GB" sz="2000" dirty="0">
                <a:solidFill>
                  <a:schemeClr val="tx1"/>
                </a:solidFill>
              </a:rPr>
              <a:t> you are interested </a:t>
            </a:r>
            <a:r>
              <a:rPr lang="en-GB" sz="2000" dirty="0" smtClean="0">
                <a:solidFill>
                  <a:schemeClr val="tx1"/>
                </a:solidFill>
              </a:rPr>
              <a:t>in </a:t>
            </a:r>
          </a:p>
          <a:p>
            <a:pPr lvl="3">
              <a:buClr>
                <a:srgbClr val="0EC2DA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/>
              <a:t>e.</a:t>
            </a:r>
            <a:r>
              <a:rPr lang="en-GB" dirty="0" smtClean="0">
                <a:solidFill>
                  <a:schemeClr val="tx1"/>
                </a:solidFill>
              </a:rPr>
              <a:t>g. Double Award science for a science career </a:t>
            </a:r>
          </a:p>
          <a:p>
            <a:pPr lvl="3">
              <a:buClr>
                <a:srgbClr val="0EC2DA"/>
              </a:buClr>
              <a:buSzPct val="90000"/>
              <a:buFont typeface="Wingdings" panose="05000000000000000000" pitchFamily="2" charset="2"/>
              <a:buChar char="Ø"/>
            </a:pPr>
            <a:r>
              <a:rPr lang="en-GB" dirty="0" smtClean="0"/>
              <a:t>e.g. 2</a:t>
            </a:r>
            <a:r>
              <a:rPr lang="en-GB" baseline="30000" dirty="0" smtClean="0"/>
              <a:t>ND</a:t>
            </a:r>
            <a:r>
              <a:rPr lang="en-GB" dirty="0" smtClean="0"/>
              <a:t> Language needed at GCSE (Irish, French, Spanish) for university courses in the Republic of Ireland. </a:t>
            </a:r>
          </a:p>
          <a:p>
            <a:pPr marL="1371600" lvl="3" indent="0">
              <a:buClr>
                <a:srgbClr val="0EC2DA"/>
              </a:buClr>
              <a:buNone/>
            </a:pPr>
            <a:endParaRPr lang="en-GB" sz="2000" dirty="0" smtClean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Arial" pitchFamily="34" charset="0"/>
              <a:buChar char="►"/>
            </a:pPr>
            <a:r>
              <a:rPr lang="en-GB" sz="2000" dirty="0" smtClean="0">
                <a:solidFill>
                  <a:schemeClr val="tx1"/>
                </a:solidFill>
              </a:rPr>
              <a:t>Consider subjects that are difficult to pick up again once dropped.</a:t>
            </a:r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endParaRPr lang="en-GB" sz="2200" dirty="0" smtClean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</a:pPr>
            <a:endParaRPr lang="en-GB" dirty="0" smtClean="0">
              <a:solidFill>
                <a:schemeClr val="tx1"/>
              </a:solidFill>
            </a:endParaRPr>
          </a:p>
          <a:p>
            <a:pPr>
              <a:buClr>
                <a:srgbClr val="0EC2DA"/>
              </a:buClr>
              <a:buFont typeface="Wingdings" pitchFamily="2" charset="2"/>
              <a:buChar char="Ø"/>
            </a:pP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4054" name="AutoShape 6" descr="2Q=="/>
          <p:cNvSpPr>
            <a:spLocks noChangeAspect="1" noChangeArrowheads="1"/>
          </p:cNvSpPr>
          <p:nvPr/>
        </p:nvSpPr>
        <p:spPr bwMode="auto">
          <a:xfrm>
            <a:off x="3709988" y="2724150"/>
            <a:ext cx="1724025" cy="140970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4056" name="AutoShape 8" descr="2Q=="/>
          <p:cNvSpPr>
            <a:spLocks noChangeAspect="1" noChangeArrowheads="1"/>
          </p:cNvSpPr>
          <p:nvPr/>
        </p:nvSpPr>
        <p:spPr bwMode="auto">
          <a:xfrm>
            <a:off x="3709988" y="2724150"/>
            <a:ext cx="1724025" cy="1409700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4058" name="AutoShape 10" descr="2Q=="/>
          <p:cNvSpPr>
            <a:spLocks noChangeAspect="1" noChangeArrowheads="1"/>
          </p:cNvSpPr>
          <p:nvPr/>
        </p:nvSpPr>
        <p:spPr bwMode="auto">
          <a:xfrm>
            <a:off x="0" y="0"/>
            <a:ext cx="2371725" cy="19335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4060" name="AutoShape 12" descr="2Q=="/>
          <p:cNvSpPr>
            <a:spLocks noChangeAspect="1" noChangeArrowheads="1"/>
          </p:cNvSpPr>
          <p:nvPr/>
        </p:nvSpPr>
        <p:spPr bwMode="auto">
          <a:xfrm>
            <a:off x="0" y="0"/>
            <a:ext cx="2371725" cy="19335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514062" name="AutoShape 14" descr="2Q=="/>
          <p:cNvSpPr>
            <a:spLocks noChangeAspect="1" noChangeArrowheads="1"/>
          </p:cNvSpPr>
          <p:nvPr/>
        </p:nvSpPr>
        <p:spPr bwMode="auto">
          <a:xfrm>
            <a:off x="3386138" y="2462213"/>
            <a:ext cx="2371725" cy="1933575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514064" name="Picture 16" descr="subjects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8788" y="2724150"/>
            <a:ext cx="3588573" cy="1671638"/>
          </a:xfrm>
          <a:prstGeom prst="rect">
            <a:avLst/>
          </a:prstGeom>
          <a:noFill/>
        </p:spPr>
      </p:pic>
      <p:pic>
        <p:nvPicPr>
          <p:cNvPr id="10" name="Picture 9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581890" y="422708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80"/>
    </mc:Choice>
    <mc:Fallback xmlns="">
      <p:transition spd="slow" advTm="107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4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4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4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4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4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1405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45253"/>
            <a:ext cx="793115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Who can help you decide? </a:t>
            </a:r>
          </a:p>
        </p:txBody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594842"/>
            <a:ext cx="8362950" cy="4103687"/>
          </a:xfrm>
        </p:spPr>
        <p:txBody>
          <a:bodyPr/>
          <a:lstStyle/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Your </a:t>
            </a:r>
            <a:r>
              <a:rPr lang="en-US" sz="2400" dirty="0" smtClean="0">
                <a:solidFill>
                  <a:schemeClr val="tx1"/>
                </a:solidFill>
              </a:rPr>
              <a:t>Careers </a:t>
            </a:r>
            <a:r>
              <a:rPr lang="en-US" sz="2400" dirty="0"/>
              <a:t>T</a:t>
            </a:r>
            <a:r>
              <a:rPr lang="en-US" sz="2400" dirty="0" smtClean="0">
                <a:solidFill>
                  <a:schemeClr val="tx1"/>
                </a:solidFill>
              </a:rPr>
              <a:t>eacher 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Careers Adviser </a:t>
            </a: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Subject </a:t>
            </a:r>
            <a:r>
              <a:rPr lang="en-US" sz="2400" dirty="0" smtClean="0">
                <a:solidFill>
                  <a:schemeClr val="tx1"/>
                </a:solidFill>
              </a:rPr>
              <a:t>Teachers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Brothers, sisters or friends who have studied GCSE’s</a:t>
            </a: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Clr>
                <a:srgbClr val="0EC2DA"/>
              </a:buClr>
              <a:buFont typeface="Arial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</a:rPr>
              <a:t>Your </a:t>
            </a:r>
            <a:r>
              <a:rPr lang="en-US" sz="2400" dirty="0" smtClean="0">
                <a:solidFill>
                  <a:schemeClr val="tx1"/>
                </a:solidFill>
              </a:rPr>
              <a:t>parents/guardians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16101" name="Picture 5" descr="ANd9GcQsNUex20SUmQQJBH7HQAs97BY0nLynwdwzh_Lu0OhlWS48CjeHZ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7150" y="2911043"/>
            <a:ext cx="2181225" cy="2095500"/>
          </a:xfrm>
          <a:prstGeom prst="rect">
            <a:avLst/>
          </a:prstGeom>
          <a:noFill/>
        </p:spPr>
      </p:pic>
      <p:pic>
        <p:nvPicPr>
          <p:cNvPr id="5" name="Picture 4" descr="C:\Users\2342825\Desktop\Presentations\DfE CSNI Banner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 b="22284"/>
          <a:stretch/>
        </p:blipFill>
        <p:spPr bwMode="auto">
          <a:xfrm>
            <a:off x="387927" y="457200"/>
            <a:ext cx="8368145" cy="153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5"/>
    </mc:Choice>
    <mc:Fallback xmlns="">
      <p:transition spd="slow" advTm="4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6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6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6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6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6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6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60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878</Words>
  <Application>Microsoft Office PowerPoint</Application>
  <PresentationFormat>On-screen Show (4:3)</PresentationFormat>
  <Paragraphs>244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Wingdings</vt:lpstr>
      <vt:lpstr>Wingdings 3</vt:lpstr>
      <vt:lpstr>Office Theme</vt:lpstr>
      <vt:lpstr>1_Office Theme</vt:lpstr>
      <vt:lpstr>2_Office Theme</vt:lpstr>
      <vt:lpstr>Year 10 – Choosing GCSE Subjects  Careers Service Colleen McGaughey  Careers Adviser    </vt:lpstr>
      <vt:lpstr>PowerPoint Presentation</vt:lpstr>
      <vt:lpstr>PowerPoint Presentation</vt:lpstr>
      <vt:lpstr>Band 1</vt:lpstr>
      <vt:lpstr>Band 2</vt:lpstr>
      <vt:lpstr> Start by thinking about YOU! </vt:lpstr>
      <vt:lpstr>Before You Decide…</vt:lpstr>
      <vt:lpstr>PowerPoint Presentation</vt:lpstr>
      <vt:lpstr>Who can help you decide? </vt:lpstr>
      <vt:lpstr>Key Points To Consider</vt:lpstr>
      <vt:lpstr>PowerPoint Presentation</vt:lpstr>
      <vt:lpstr>But I am only Year 10…. I have no idea about what I want to be!</vt:lpstr>
      <vt:lpstr>If you do not have any career ideas…</vt:lpstr>
      <vt:lpstr>PowerPoint Presentation</vt:lpstr>
      <vt:lpstr>PowerPoint Presentation</vt:lpstr>
      <vt:lpstr>PowerPoint Presentation</vt:lpstr>
      <vt:lpstr>PowerPoint Presentation</vt:lpstr>
      <vt:lpstr>Any questions?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McNally</dc:creator>
  <cp:lastModifiedBy>McGaughey, Colleen</cp:lastModifiedBy>
  <cp:revision>90</cp:revision>
  <dcterms:created xsi:type="dcterms:W3CDTF">2013-05-21T12:22:42Z</dcterms:created>
  <dcterms:modified xsi:type="dcterms:W3CDTF">2021-01-26T16:26:15Z</dcterms:modified>
</cp:coreProperties>
</file>